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lvl1pPr algn="ctr" defTabSz="584200">
      <a:defRPr sz="3600">
        <a:solidFill>
          <a:srgbClr val="568AAB"/>
        </a:solidFill>
        <a:latin typeface="+mn-lt"/>
        <a:ea typeface="+mn-ea"/>
        <a:cs typeface="+mn-cs"/>
        <a:sym typeface="Avenir Roman"/>
      </a:defRPr>
    </a:lvl1pPr>
    <a:lvl2pPr algn="ctr" defTabSz="584200">
      <a:defRPr sz="3600">
        <a:solidFill>
          <a:srgbClr val="568AAB"/>
        </a:solidFill>
        <a:latin typeface="+mn-lt"/>
        <a:ea typeface="+mn-ea"/>
        <a:cs typeface="+mn-cs"/>
        <a:sym typeface="Avenir Roman"/>
      </a:defRPr>
    </a:lvl2pPr>
    <a:lvl3pPr algn="ctr" defTabSz="584200">
      <a:defRPr sz="3600">
        <a:solidFill>
          <a:srgbClr val="568AAB"/>
        </a:solidFill>
        <a:latin typeface="+mn-lt"/>
        <a:ea typeface="+mn-ea"/>
        <a:cs typeface="+mn-cs"/>
        <a:sym typeface="Avenir Roman"/>
      </a:defRPr>
    </a:lvl3pPr>
    <a:lvl4pPr algn="ctr" defTabSz="584200">
      <a:defRPr sz="3600">
        <a:solidFill>
          <a:srgbClr val="568AAB"/>
        </a:solidFill>
        <a:latin typeface="+mn-lt"/>
        <a:ea typeface="+mn-ea"/>
        <a:cs typeface="+mn-cs"/>
        <a:sym typeface="Avenir Roman"/>
      </a:defRPr>
    </a:lvl4pPr>
    <a:lvl5pPr algn="ctr" defTabSz="584200">
      <a:defRPr sz="3600">
        <a:solidFill>
          <a:srgbClr val="568AAB"/>
        </a:solidFill>
        <a:latin typeface="+mn-lt"/>
        <a:ea typeface="+mn-ea"/>
        <a:cs typeface="+mn-cs"/>
        <a:sym typeface="Avenir Roman"/>
      </a:defRPr>
    </a:lvl5pPr>
    <a:lvl6pPr algn="ctr" defTabSz="584200">
      <a:defRPr sz="3600">
        <a:solidFill>
          <a:srgbClr val="568AAB"/>
        </a:solidFill>
        <a:latin typeface="+mn-lt"/>
        <a:ea typeface="+mn-ea"/>
        <a:cs typeface="+mn-cs"/>
        <a:sym typeface="Avenir Roman"/>
      </a:defRPr>
    </a:lvl6pPr>
    <a:lvl7pPr algn="ctr" defTabSz="584200">
      <a:defRPr sz="3600">
        <a:solidFill>
          <a:srgbClr val="568AAB"/>
        </a:solidFill>
        <a:latin typeface="+mn-lt"/>
        <a:ea typeface="+mn-ea"/>
        <a:cs typeface="+mn-cs"/>
        <a:sym typeface="Avenir Roman"/>
      </a:defRPr>
    </a:lvl7pPr>
    <a:lvl8pPr algn="ctr" defTabSz="584200">
      <a:defRPr sz="3600">
        <a:solidFill>
          <a:srgbClr val="568AAB"/>
        </a:solidFill>
        <a:latin typeface="+mn-lt"/>
        <a:ea typeface="+mn-ea"/>
        <a:cs typeface="+mn-cs"/>
        <a:sym typeface="Avenir Roman"/>
      </a:defRPr>
    </a:lvl8pPr>
    <a:lvl9pPr algn="ctr" defTabSz="584200">
      <a:defRPr sz="3600">
        <a:solidFill>
          <a:srgbClr val="568AAB"/>
        </a:solidFill>
        <a:latin typeface="+mn-lt"/>
        <a:ea typeface="+mn-ea"/>
        <a:cs typeface="+mn-cs"/>
        <a:sym typeface="Avenir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venir Book"/>
          <a:ea typeface="Avenir Book"/>
          <a:cs typeface="Avenir Book"/>
        </a:font>
        <a:srgbClr val="568AAB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D0D4DD"/>
          </a:solidFill>
        </a:fill>
      </a:tcStyle>
    </a:wholeTbl>
    <a:band2H>
      <a:tcTxStyle b="def" i="def"/>
      <a:tcStyle>
        <a:tcBdr/>
        <a:fill>
          <a:solidFill>
            <a:srgbClr val="E9EBE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577198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381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577198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381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577198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venir Book"/>
          <a:ea typeface="Avenir Book"/>
          <a:cs typeface="Avenir Book"/>
        </a:font>
        <a:srgbClr val="568AAB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E6DBCB"/>
          </a:solidFill>
        </a:fill>
      </a:tcStyle>
    </a:wholeTbl>
    <a:band2H>
      <a:tcTxStyle b="def" i="def"/>
      <a:tcStyle>
        <a:tcBdr/>
        <a:fill>
          <a:solidFill>
            <a:srgbClr val="F3EEE7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B98F20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381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B98F20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381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B98F20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venir Book"/>
          <a:ea typeface="Avenir Book"/>
          <a:cs typeface="Avenir Book"/>
        </a:font>
        <a:srgbClr val="568AAB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D0CDD4"/>
          </a:solidFill>
        </a:fill>
      </a:tcStyle>
    </a:wholeTbl>
    <a:band2H>
      <a:tcTxStyle b="def" i="def"/>
      <a:tcStyle>
        <a:tcBdr/>
        <a:fill>
          <a:solidFill>
            <a:srgbClr val="E9E8EB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574170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381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574170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381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57417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venir Book"/>
          <a:ea typeface="Avenir Book"/>
          <a:cs typeface="Avenir Book"/>
        </a:font>
        <a:srgbClr val="568AA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DF1"/>
          </a:solidFill>
        </a:fill>
      </a:tcStyle>
    </a:wholeTbl>
    <a:band2H>
      <a:tcTxStyle b="def" i="def"/>
      <a:tcStyle>
        <a:tcBdr/>
        <a:fill>
          <a:solidFill>
            <a:srgbClr val="AB7655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77198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568AA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68AAB"/>
              </a:solidFill>
              <a:prstDash val="solid"/>
              <a:bevel/>
            </a:ln>
          </a:top>
          <a:bottom>
            <a:ln w="25400" cap="flat">
              <a:solidFill>
                <a:srgbClr val="568AAB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B7655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68AAB"/>
              </a:solidFill>
              <a:prstDash val="solid"/>
              <a:bevel/>
            </a:ln>
          </a:top>
          <a:bottom>
            <a:ln w="25400" cap="flat">
              <a:solidFill>
                <a:srgbClr val="568AAB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77198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venir Book"/>
          <a:ea typeface="Avenir Book"/>
          <a:cs typeface="Avenir Book"/>
        </a:font>
        <a:srgbClr val="568AAB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D0D9E2"/>
          </a:solidFill>
        </a:fill>
      </a:tcStyle>
    </a:wholeTbl>
    <a:band2H>
      <a:tcTxStyle b="def" i="def"/>
      <a:tcStyle>
        <a:tcBdr/>
        <a:fill>
          <a:solidFill>
            <a:srgbClr val="E9EDF1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568AAB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381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568AAB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381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568AAB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AB7655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solidFill>
            <a:srgbClr val="AB7655">
              <a:alpha val="20000"/>
            </a:srgbClr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50800" cap="flat">
              <a:solidFill>
                <a:srgbClr val="AB7655"/>
              </a:solidFill>
              <a:prstDash val="solid"/>
              <a:bevel/>
            </a:ln>
          </a:top>
          <a:bottom>
            <a:ln w="127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AB7655"/>
      </a:tcTxStyle>
      <a:tcStyle>
        <a:tcBdr>
          <a:left>
            <a:ln w="12700" cap="flat">
              <a:solidFill>
                <a:srgbClr val="AB7655"/>
              </a:solidFill>
              <a:prstDash val="solid"/>
              <a:bevel/>
            </a:ln>
          </a:left>
          <a:right>
            <a:ln w="12700" cap="flat">
              <a:solidFill>
                <a:srgbClr val="AB7655"/>
              </a:solidFill>
              <a:prstDash val="solid"/>
              <a:bevel/>
            </a:ln>
          </a:right>
          <a:top>
            <a:ln w="12700" cap="flat">
              <a:solidFill>
                <a:srgbClr val="AB7655"/>
              </a:solidFill>
              <a:prstDash val="solid"/>
              <a:bevel/>
            </a:ln>
          </a:top>
          <a:bottom>
            <a:ln w="254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solidFill>
                <a:srgbClr val="AB7655"/>
              </a:solidFill>
              <a:prstDash val="solid"/>
              <a:bevel/>
            </a:ln>
          </a:insideH>
          <a:insideV>
            <a:ln w="12700" cap="flat">
              <a:solidFill>
                <a:srgbClr val="AB7655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6349998" y="9474200"/>
            <a:ext cx="312014" cy="299822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278467" y="8356599"/>
            <a:ext cx="12459507" cy="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" name="Shape 4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50" name="Shape 50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78467" y="8356599"/>
            <a:ext cx="12459507" cy="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5" name="Shape 55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56" name="Shape 56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body" idx="1"/>
          </p:nvPr>
        </p:nvSpPr>
        <p:spPr>
          <a:xfrm>
            <a:off x="1270000" y="3032336"/>
            <a:ext cx="10464800" cy="31555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“Type a quote here.”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278466" y="8915399"/>
            <a:ext cx="12446935" cy="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5256995" y="8902699"/>
            <a:ext cx="3" cy="592218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" name="Shape 13"/>
          <p:cNvSpPr/>
          <p:nvPr/>
        </p:nvSpPr>
        <p:spPr>
          <a:xfrm>
            <a:off x="278466" y="7188199"/>
            <a:ext cx="12446935" cy="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6359707" y="8648700"/>
            <a:ext cx="1189181" cy="1104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NAME</a:t>
            </a:r>
          </a:p>
        </p:txBody>
      </p:sp>
      <p:sp>
        <p:nvSpPr>
          <p:cNvPr id="16" name="Shape 16"/>
          <p:cNvSpPr/>
          <p:nvPr>
            <p:ph type="title"/>
          </p:nvPr>
        </p:nvSpPr>
        <p:spPr>
          <a:xfrm>
            <a:off x="1422400" y="2222500"/>
            <a:ext cx="10845800" cy="5905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7" name="Shape 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78466" y="8915399"/>
            <a:ext cx="12446935" cy="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" name="Shape 20"/>
          <p:cNvSpPr/>
          <p:nvPr/>
        </p:nvSpPr>
        <p:spPr>
          <a:xfrm>
            <a:off x="5256995" y="8902699"/>
            <a:ext cx="3" cy="592218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" name="Shape 21"/>
          <p:cNvSpPr/>
          <p:nvPr/>
        </p:nvSpPr>
        <p:spPr>
          <a:xfrm>
            <a:off x="278466" y="7188199"/>
            <a:ext cx="12446935" cy="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6359707" y="8648700"/>
            <a:ext cx="1189181" cy="1104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NAME</a:t>
            </a: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1422400" y="2222500"/>
            <a:ext cx="10845800" cy="5905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xfrm>
            <a:off x="6349998" y="9474200"/>
            <a:ext cx="312014" cy="299822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1041400" y="9936"/>
            <a:ext cx="10922000" cy="295192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1041400" y="2716496"/>
            <a:ext cx="5334000" cy="5819208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  <a:endParaRPr sz="30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  <a:endParaRPr sz="30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  <a:endParaRPr sz="30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  <a:endParaRPr sz="30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041400" y="255302"/>
            <a:ext cx="10922000" cy="24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041400" y="2716496"/>
            <a:ext cx="10922000" cy="5819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52742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spd="med" advClick="1"/>
  <p:txStyles>
    <p:titleStyle>
      <a:lvl1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1pPr>
      <a:lvl2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2pPr>
      <a:lvl3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3pPr>
      <a:lvl4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4pPr>
      <a:lvl5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5pPr>
      <a:lvl6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44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nimatedimages.org/img-animated-running-image-0041-191799.htm" TargetMode="External"/><Relationship Id="rId3" Type="http://schemas.openxmlformats.org/officeDocument/2006/relationships/hyperlink" Target="https://www.highlandridgerv.com/assets/front-end/img/roadside-with-rail-tall.png" TargetMode="External"/><Relationship Id="rId4" Type="http://schemas.openxmlformats.org/officeDocument/2006/relationships/hyperlink" Target="http://www.behappy101.com/images/motivation.png" TargetMode="External"/><Relationship Id="rId5" Type="http://schemas.openxmlformats.org/officeDocument/2006/relationships/hyperlink" Target="http://www.corgan75.com/images/objects/1998-2008/terminal-d-SKY.png" TargetMode="External"/><Relationship Id="rId6" Type="http://schemas.openxmlformats.org/officeDocument/2006/relationships/hyperlink" Target="https://pixabay.com/en/videos/matrix-numbers-green-data-block-5539/" TargetMode="External"/><Relationship Id="rId7" Type="http://schemas.openxmlformats.org/officeDocument/2006/relationships/hyperlink" Target="https://upload.wikimedia.org/wikipedia/commons/thumb/2/20/Swift_logo_with_text.svg/2000px-Swift_logo_with_text.svg.png" TargetMode="External"/><Relationship Id="rId8" Type="http://schemas.openxmlformats.org/officeDocument/2006/relationships/hyperlink" Target="http://www.expertreviews.co.uk/wearable-technology/fitness-equipment/1400500/nike-fuelband-se-review" TargetMode="External"/><Relationship Id="rId9" Type="http://schemas.openxmlformats.org/officeDocument/2006/relationships/hyperlink" Target="https://www.pinterest.com/sundyme/apple-watch/" TargetMode="External"/><Relationship Id="rId10" Type="http://schemas.openxmlformats.org/officeDocument/2006/relationships/hyperlink" Target="http://silasmanhood.photoshelter.com/image/I0000JjpJxSKEAxA" TargetMode="External"/><Relationship Id="rId11" Type="http://schemas.openxmlformats.org/officeDocument/2006/relationships/hyperlink" Target="https://upload.wikimedia.org/wikipedia/en/archive/0/0c/20161113035920!Xcode_icon.png" TargetMode="External"/><Relationship Id="rId12" Type="http://schemas.openxmlformats.org/officeDocument/2006/relationships/hyperlink" Target="http://www.now-instruments.com/images/phone_axes.png" TargetMode="External"/><Relationship Id="rId13" Type="http://schemas.openxmlformats.org/officeDocument/2006/relationships/hyperlink" Target="https://img.clipartfox.com/c9fc29423e723f92811d4535d9fd2931_lol-question-markpng-questions-for-the-yellow-clipart_892-885.png" TargetMode="External"/><Relationship Id="rId14" Type="http://schemas.openxmlformats.org/officeDocument/2006/relationships/hyperlink" Target="https://www.pinterest.com/pin/273945589804578144/" TargetMode="External"/><Relationship Id="rId15" Type="http://schemas.openxmlformats.org/officeDocument/2006/relationships/hyperlink" Target="https://www.pinterest.com/bossdoss1/ec-exercise-planner-cover/" TargetMode="External"/><Relationship Id="rId16" Type="http://schemas.openxmlformats.org/officeDocument/2006/relationships/hyperlink" Target="http://www.webdevelopersnotes.com/joke-eat-sleep-code" TargetMode="External"/><Relationship Id="rId17" Type="http://schemas.openxmlformats.org/officeDocument/2006/relationships/hyperlink" Target="http://themes.muffingroup.com/doover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14.png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794724" y="1387581"/>
            <a:ext cx="5779699" cy="5779697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577198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B765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70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8066" y="2072933"/>
            <a:ext cx="4493015" cy="3361442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1637560" y="5588585"/>
            <a:ext cx="4094027" cy="1057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A41F35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A41F35"/>
                </a:solidFill>
              </a:rPr>
              <a:t>Berg Health</a:t>
            </a:r>
          </a:p>
        </p:txBody>
      </p:sp>
      <p:sp>
        <p:nvSpPr>
          <p:cNvPr id="72" name="Shape 72"/>
          <p:cNvSpPr/>
          <p:nvPr/>
        </p:nvSpPr>
        <p:spPr>
          <a:xfrm>
            <a:off x="7078243" y="4295751"/>
            <a:ext cx="5080692" cy="1388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Aliya Gangji </a:t>
            </a:r>
            <a:b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BS in Computer Science and Spanish</a:t>
            </a:r>
          </a:p>
        </p:txBody>
      </p:sp>
      <p:sp>
        <p:nvSpPr>
          <p:cNvPr id="73" name="Shape 73"/>
          <p:cNvSpPr/>
          <p:nvPr/>
        </p:nvSpPr>
        <p:spPr>
          <a:xfrm>
            <a:off x="7078243" y="1378459"/>
            <a:ext cx="5208374" cy="1388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Jeff Remley </a:t>
            </a:r>
            <a:b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BS in Computer Science and Accounting</a:t>
            </a:r>
          </a:p>
        </p:txBody>
      </p:sp>
      <p:sp>
        <p:nvSpPr>
          <p:cNvPr id="74" name="Shape 74"/>
          <p:cNvSpPr/>
          <p:nvPr/>
        </p:nvSpPr>
        <p:spPr>
          <a:xfrm>
            <a:off x="7078243" y="3053004"/>
            <a:ext cx="5080692" cy="95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Josh Rosenzweig </a:t>
            </a:r>
            <a:b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BS in Computer Science</a:t>
            </a:r>
          </a:p>
        </p:txBody>
      </p:sp>
      <p:sp>
        <p:nvSpPr>
          <p:cNvPr id="75" name="Shape 75"/>
          <p:cNvSpPr/>
          <p:nvPr/>
        </p:nvSpPr>
        <p:spPr>
          <a:xfrm>
            <a:off x="7078243" y="5970298"/>
            <a:ext cx="5208374" cy="128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Jorge Reyes Silveyra </a:t>
            </a:r>
            <a: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‌</a:t>
            </a:r>
            <a:b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Assistant Professor of Computer Science</a:t>
            </a:r>
          </a:p>
        </p:txBody>
      </p:sp>
      <p:sp>
        <p:nvSpPr>
          <p:cNvPr id="76" name="Shape 76"/>
          <p:cNvSpPr/>
          <p:nvPr/>
        </p:nvSpPr>
        <p:spPr>
          <a:xfrm>
            <a:off x="3900475" y="8597083"/>
            <a:ext cx="5208373" cy="727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Technical Presentation </a:t>
            </a:r>
            <a:br>
              <a: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February 22, 2017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4055862" y="254000"/>
            <a:ext cx="4893075" cy="1189038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Sources</a:t>
            </a:r>
          </a:p>
        </p:txBody>
      </p:sp>
      <p:sp>
        <p:nvSpPr>
          <p:cNvPr id="160" name="Shape 160"/>
          <p:cNvSpPr/>
          <p:nvPr/>
        </p:nvSpPr>
        <p:spPr>
          <a:xfrm>
            <a:off x="495068" y="1362633"/>
            <a:ext cx="12014665" cy="702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Animated Runner: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2" invalidUrl="" action="" tgtFrame="" tooltip="" history="1" highlightClick="0" endSnd="0"/>
              </a:rPr>
              <a:t>http://www.animatedimages.org/img-animated-running-image-0041-191799.htm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Runner Road: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3" invalidUrl="" action="" tgtFrame="" tooltip="" history="1" highlightClick="0" endSnd="0"/>
              </a:rPr>
              <a:t>https://www.highlandridgerv.com/assets/front-end/img/roadside-with-rail-tall.png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Motivation Sign: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4" invalidUrl="" action="" tgtFrame="" tooltip="" history="1" highlightClick="0" endSnd="0"/>
              </a:rPr>
              <a:t>http://www.behappy101.com/images/motivation.png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Sky Background: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5" invalidUrl="" action="" tgtFrame="" tooltip="" history="1" highlightClick="0" endSnd="0"/>
              </a:rPr>
              <a:t>http://www.corgan75.com/images/objects/1998-2008/terminal-d-SKY.png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Binary Code Video: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6" invalidUrl="" action="" tgtFrame="" tooltip="" history="1" highlightClick="0" endSnd="0"/>
              </a:rPr>
              <a:t>https://pixabay.com/en/videos/matrix-numbers-green-data-block-5539/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Swift Logo: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7" invalidUrl="" action="" tgtFrame="" tooltip="" history="1" highlightClick="0" endSnd="0"/>
              </a:rPr>
              <a:t>https://upload.wikimedia.org/wikipedia/commons/thumb/2/20/Swift_logo_with_text.svg/2000px-Swift_logo_with_text.svg.png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Fuelband Photo: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8" invalidUrl="" action="" tgtFrame="" tooltip="" history="1" highlightClick="0" endSnd="0"/>
              </a:rPr>
              <a:t>http://www.expertreviews.co.uk/wearable-technology/fitness-equipment/1400500/nike-fuelband-se-review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Apple Watch: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9" invalidUrl="" action="" tgtFrame="" tooltip="" history="1" highlightClick="0" endSnd="0"/>
              </a:rPr>
              <a:t>https://www.pinterest.com/sundyme/apple-watch/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Running Photo: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0" invalidUrl="" action="" tgtFrame="" tooltip="" history="1" highlightClick="0" endSnd="0"/>
              </a:rPr>
              <a:t>http://silasmanhood.photoshelter.com/image/I0000JjpJxSKEAxA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iPhone Image: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7" invalidUrl="" action="" tgtFrame="" tooltip="" history="1" highlightClick="0" endSnd="0"/>
              </a:rPr>
              <a:t>https://upload.wikimedia.org/wikipedia/commons/thumb/2/20/Swift_logo_with_text.svg/2000px-Swift_logo_with_text.svg.png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Xcode Image: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1" invalidUrl="" action="" tgtFrame="" tooltip="" history="1" highlightClick="0" endSnd="0"/>
              </a:rPr>
              <a:t>https://upload.wikimedia.org/wikipedia/en/archive/0/0c/20161113035920!Xcode_icon.png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Accelerometer: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2" invalidUrl="" action="" tgtFrame="" tooltip="" history="1" highlightClick="0" endSnd="0"/>
              </a:rPr>
              <a:t>http://www.now-instruments.com/images/phone_axes.png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Question Mark: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3" invalidUrl="" action="" tgtFrame="" tooltip="" history="1" highlightClick="0" endSnd="0"/>
              </a:rPr>
              <a:t>https://img.clipartfox.com/c9fc29423e723f92811d4535d9fd2931_lol-question-markpng-questions-for-the-yellow-clipart_892-885.png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Question Joke: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4" invalidUrl="" action="" tgtFrame="" tooltip="" history="1" highlightClick="0" endSnd="0"/>
              </a:rPr>
              <a:t>https://www.pinterest.com/pin/273945589804578144/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Challenge Quote: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5" invalidUrl="" action="" tgtFrame="" tooltip="" history="1" highlightClick="0" endSnd="0"/>
              </a:rPr>
              <a:t>https://www.pinterest.com/bossdoss1/ec-exercise-planner-cover/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Programming Joke: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6" invalidUrl="" action="" tgtFrame="" tooltip="" history="1" highlightClick="0" endSnd="0"/>
              </a:rPr>
              <a:t>http://www.webdevelopersnotes.com/joke-eat-sleep-code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302506" indent="-302506">
              <a:buClr>
                <a:srgbClr val="147718"/>
              </a:buClr>
              <a:buSzPct val="115000"/>
              <a:buFont typeface="Helvetica Neue Bold Condensed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Three Question: </a:t>
            </a:r>
            <a:r>
              <a:rPr sz="21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7" invalidUrl="" action="" tgtFrame="" tooltip="" history="1" highlightClick="0" endSnd="0"/>
              </a:rPr>
              <a:t>http://themes.muffingroup.com/doover/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Num" sz="quarter" idx="2"/>
          </p:nvPr>
        </p:nvSpPr>
        <p:spPr>
          <a:xfrm>
            <a:off x="6399427" y="9474200"/>
            <a:ext cx="213157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8A5"/>
                </a:solidFill>
              </a:rPr>
            </a:fld>
          </a:p>
        </p:txBody>
      </p:sp>
      <p:pic>
        <p:nvPicPr>
          <p:cNvPr id="79" name="IMG_064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324" y="1822454"/>
            <a:ext cx="4054159" cy="7210997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>
            <p:ph type="title"/>
          </p:nvPr>
        </p:nvSpPr>
        <p:spPr>
          <a:xfrm>
            <a:off x="1231900" y="488507"/>
            <a:ext cx="10541001" cy="1204352"/>
          </a:xfrm>
          <a:prstGeom prst="rect">
            <a:avLst/>
          </a:prstGeom>
        </p:spPr>
        <p:txBody>
          <a:bodyPr lIns="0" tIns="0" rIns="0" bIns="0"/>
          <a:lstStyle>
            <a:lvl1pPr algn="ctr"/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Project Motivation</a:t>
            </a:r>
          </a:p>
        </p:txBody>
      </p:sp>
      <p:pic>
        <p:nvPicPr>
          <p:cNvPr id="81" name="media2.mp4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769177" y="5608994"/>
            <a:ext cx="6109299" cy="3436481"/>
          </a:xfrm>
          <a:prstGeom prst="rect">
            <a:avLst/>
          </a:prstGeom>
        </p:spPr>
      </p:pic>
      <p:pic>
        <p:nvPicPr>
          <p:cNvPr id="82" name="media1.mp4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5791139" y="1768496"/>
            <a:ext cx="6065375" cy="3411774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Num" sz="quarter" idx="2"/>
          </p:nvPr>
        </p:nvSpPr>
        <p:spPr>
          <a:xfrm>
            <a:off x="6402170" y="9474199"/>
            <a:ext cx="213158" cy="299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8A5"/>
                </a:solidFill>
              </a:rPr>
            </a:fld>
          </a:p>
        </p:txBody>
      </p:sp>
      <p:sp>
        <p:nvSpPr>
          <p:cNvPr id="85" name="Shape 85"/>
          <p:cNvSpPr/>
          <p:nvPr/>
        </p:nvSpPr>
        <p:spPr>
          <a:xfrm>
            <a:off x="732665" y="947472"/>
            <a:ext cx="4098699" cy="7858656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577198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86" name="Shape 86"/>
          <p:cNvSpPr/>
          <p:nvPr/>
        </p:nvSpPr>
        <p:spPr>
          <a:xfrm>
            <a:off x="1218288" y="1350629"/>
            <a:ext cx="3127453" cy="74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6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A41F35"/>
                </a:solidFill>
              </a:rPr>
              <a:t>Berg Health</a:t>
            </a:r>
          </a:p>
        </p:txBody>
      </p:sp>
      <p:sp>
        <p:nvSpPr>
          <p:cNvPr id="87" name="Shape 87"/>
          <p:cNvSpPr/>
          <p:nvPr/>
        </p:nvSpPr>
        <p:spPr>
          <a:xfrm>
            <a:off x="736073" y="2354526"/>
            <a:ext cx="4091882" cy="2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1062699" y="2725055"/>
            <a:ext cx="707770" cy="726762"/>
          </a:xfrm>
          <a:prstGeom prst="roundRect">
            <a:avLst>
              <a:gd name="adj" fmla="val 15403"/>
            </a:avLst>
          </a:prstGeom>
          <a:solidFill>
            <a:srgbClr val="EBEBEB"/>
          </a:solidFill>
          <a:ln w="889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1062699" y="3792806"/>
            <a:ext cx="707770" cy="726763"/>
          </a:xfrm>
          <a:prstGeom prst="roundRect">
            <a:avLst>
              <a:gd name="adj" fmla="val 15403"/>
            </a:avLst>
          </a:prstGeom>
          <a:solidFill>
            <a:srgbClr val="0433FF"/>
          </a:solidFill>
          <a:ln w="25400">
            <a:solidFill>
              <a:srgbClr val="577198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90" name="Shape 90"/>
          <p:cNvSpPr/>
          <p:nvPr/>
        </p:nvSpPr>
        <p:spPr>
          <a:xfrm>
            <a:off x="1062699" y="4919636"/>
            <a:ext cx="707770" cy="726762"/>
          </a:xfrm>
          <a:prstGeom prst="roundRect">
            <a:avLst>
              <a:gd name="adj" fmla="val 15403"/>
            </a:avLst>
          </a:prstGeom>
          <a:solidFill>
            <a:srgbClr val="EBEBEB"/>
          </a:solidFill>
          <a:ln w="889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91" name="Shape 91"/>
          <p:cNvSpPr/>
          <p:nvPr/>
        </p:nvSpPr>
        <p:spPr>
          <a:xfrm>
            <a:off x="1062699" y="6070260"/>
            <a:ext cx="707770" cy="726763"/>
          </a:xfrm>
          <a:prstGeom prst="roundRect">
            <a:avLst>
              <a:gd name="adj" fmla="val 15403"/>
            </a:avLst>
          </a:prstGeom>
          <a:solidFill>
            <a:srgbClr val="EBEBEB"/>
          </a:solidFill>
          <a:ln w="889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2250156" y="2793390"/>
            <a:ext cx="2201927" cy="59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52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A41F35"/>
                </a:solidFill>
              </a:rPr>
              <a:t>Vegetarian</a:t>
            </a:r>
          </a:p>
        </p:txBody>
      </p:sp>
      <p:sp>
        <p:nvSpPr>
          <p:cNvPr id="93" name="Shape 93"/>
          <p:cNvSpPr/>
          <p:nvPr/>
        </p:nvSpPr>
        <p:spPr>
          <a:xfrm>
            <a:off x="2612406" y="3861141"/>
            <a:ext cx="1233781" cy="590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52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A41F35"/>
                </a:solidFill>
              </a:rPr>
              <a:t>Vegan</a:t>
            </a:r>
          </a:p>
        </p:txBody>
      </p:sp>
      <p:sp>
        <p:nvSpPr>
          <p:cNvPr id="94" name="Shape 94"/>
          <p:cNvSpPr/>
          <p:nvPr/>
        </p:nvSpPr>
        <p:spPr>
          <a:xfrm>
            <a:off x="2162653" y="5031507"/>
            <a:ext cx="2376933" cy="590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52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A41F35"/>
                </a:solidFill>
              </a:rPr>
              <a:t>Gluten-Free</a:t>
            </a:r>
          </a:p>
        </p:txBody>
      </p:sp>
      <p:sp>
        <p:nvSpPr>
          <p:cNvPr id="95" name="Shape 95"/>
          <p:cNvSpPr/>
          <p:nvPr/>
        </p:nvSpPr>
        <p:spPr>
          <a:xfrm>
            <a:off x="2417258" y="6138595"/>
            <a:ext cx="1624077" cy="590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52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A41F35"/>
                </a:solidFill>
              </a:rPr>
              <a:t>No Pork</a:t>
            </a:r>
          </a:p>
        </p:txBody>
      </p:sp>
      <p:sp>
        <p:nvSpPr>
          <p:cNvPr id="96" name="Shape 96"/>
          <p:cNvSpPr/>
          <p:nvPr/>
        </p:nvSpPr>
        <p:spPr>
          <a:xfrm>
            <a:off x="1062699" y="7220886"/>
            <a:ext cx="707770" cy="726763"/>
          </a:xfrm>
          <a:prstGeom prst="roundRect">
            <a:avLst>
              <a:gd name="adj" fmla="val 15403"/>
            </a:avLst>
          </a:prstGeom>
          <a:solidFill>
            <a:srgbClr val="EBEBEB"/>
          </a:solidFill>
          <a:ln w="889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1944564" y="7924309"/>
            <a:ext cx="2569466" cy="2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00" name="Group 100"/>
          <p:cNvGrpSpPr/>
          <p:nvPr/>
        </p:nvGrpSpPr>
        <p:grpSpPr>
          <a:xfrm>
            <a:off x="1889017" y="7193425"/>
            <a:ext cx="2680559" cy="621740"/>
            <a:chOff x="0" y="0"/>
            <a:chExt cx="2680558" cy="621738"/>
          </a:xfrm>
        </p:grpSpPr>
        <p:sp>
          <p:nvSpPr>
            <p:cNvPr id="98" name="Shape 98"/>
            <p:cNvSpPr/>
            <p:nvPr/>
          </p:nvSpPr>
          <p:spPr>
            <a:xfrm>
              <a:off x="0" y="0"/>
              <a:ext cx="2680559" cy="621739"/>
            </a:xfrm>
            <a:prstGeom prst="roundRect">
              <a:avLst>
                <a:gd name="adj" fmla="val 26473"/>
              </a:avLst>
            </a:prstGeom>
            <a:solidFill>
              <a:srgbClr val="FFFFFF"/>
            </a:solidFill>
            <a:ln w="25400" cap="flat">
              <a:solidFill>
                <a:srgbClr val="57719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99" name="Shape 99"/>
            <p:cNvSpPr/>
            <p:nvPr/>
          </p:nvSpPr>
          <p:spPr>
            <a:xfrm>
              <a:off x="48207" y="124974"/>
              <a:ext cx="2584144" cy="371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941100"/>
                  </a:solidFill>
                </a:rPr>
                <a:t>Cheese, Milk </a:t>
              </a:r>
            </a:p>
          </p:txBody>
        </p:sp>
      </p:grpSp>
      <p:pic>
        <p:nvPicPr>
          <p:cNvPr id="101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9076" y="672725"/>
            <a:ext cx="6873928" cy="2740683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6184572" y="1800088"/>
            <a:ext cx="5849001" cy="485957"/>
          </a:xfrm>
          <a:prstGeom prst="roundRect">
            <a:avLst>
              <a:gd name="adj" fmla="val 39201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B765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103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3607" y="3785427"/>
            <a:ext cx="6844864" cy="5177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Num" sz="quarter" idx="2"/>
          </p:nvPr>
        </p:nvSpPr>
        <p:spPr>
          <a:xfrm>
            <a:off x="6399426" y="9474199"/>
            <a:ext cx="213158" cy="299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8A5"/>
                </a:solidFill>
              </a:rPr>
            </a:fld>
          </a:p>
        </p:txBody>
      </p:sp>
      <p:grpSp>
        <p:nvGrpSpPr>
          <p:cNvPr id="108" name="Group 108"/>
          <p:cNvGrpSpPr/>
          <p:nvPr/>
        </p:nvGrpSpPr>
        <p:grpSpPr>
          <a:xfrm>
            <a:off x="4831208" y="1409001"/>
            <a:ext cx="3501687" cy="983549"/>
            <a:chOff x="0" y="0"/>
            <a:chExt cx="3501685" cy="983548"/>
          </a:xfrm>
        </p:grpSpPr>
        <p:sp>
          <p:nvSpPr>
            <p:cNvPr id="106" name="Shape 106"/>
            <p:cNvSpPr/>
            <p:nvPr/>
          </p:nvSpPr>
          <p:spPr>
            <a:xfrm>
              <a:off x="0" y="0"/>
              <a:ext cx="3501686" cy="983549"/>
            </a:xfrm>
            <a:prstGeom prst="roundRect">
              <a:avLst>
                <a:gd name="adj" fmla="val 19369"/>
              </a:avLst>
            </a:prstGeom>
            <a:solidFill>
              <a:srgbClr val="FFFFFF"/>
            </a:solidFill>
            <a:ln w="25400" cap="flat">
              <a:solidFill>
                <a:srgbClr val="57719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5796" y="219004"/>
              <a:ext cx="3390093" cy="545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3600"/>
                <a:t>allVeganItems</a:t>
              </a:r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499484" y="3162909"/>
            <a:ext cx="2772239" cy="746104"/>
            <a:chOff x="0" y="0"/>
            <a:chExt cx="2772237" cy="746103"/>
          </a:xfrm>
        </p:grpSpPr>
        <p:sp>
          <p:nvSpPr>
            <p:cNvPr id="109" name="Shape 109"/>
            <p:cNvSpPr/>
            <p:nvPr/>
          </p:nvSpPr>
          <p:spPr>
            <a:xfrm>
              <a:off x="0" y="0"/>
              <a:ext cx="2772238" cy="746104"/>
            </a:xfrm>
            <a:prstGeom prst="roundRect">
              <a:avLst>
                <a:gd name="adj" fmla="val 19369"/>
              </a:avLst>
            </a:prstGeom>
            <a:solidFill>
              <a:srgbClr val="FFFFFF"/>
            </a:solidFill>
            <a:ln w="25400" cap="flat">
              <a:solidFill>
                <a:srgbClr val="57719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42326" y="187156"/>
              <a:ext cx="2687586" cy="371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fridayBreakfast</a:t>
              </a:r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3648283" y="3162909"/>
            <a:ext cx="2772238" cy="746104"/>
            <a:chOff x="0" y="0"/>
            <a:chExt cx="2772236" cy="746103"/>
          </a:xfrm>
        </p:grpSpPr>
        <p:sp>
          <p:nvSpPr>
            <p:cNvPr id="112" name="Shape 112"/>
            <p:cNvSpPr/>
            <p:nvPr/>
          </p:nvSpPr>
          <p:spPr>
            <a:xfrm>
              <a:off x="0" y="0"/>
              <a:ext cx="2772237" cy="746104"/>
            </a:xfrm>
            <a:prstGeom prst="roundRect">
              <a:avLst>
                <a:gd name="adj" fmla="val 19369"/>
              </a:avLst>
            </a:prstGeom>
            <a:solidFill>
              <a:srgbClr val="FFFFFF"/>
            </a:solidFill>
            <a:ln w="25400" cap="flat">
              <a:solidFill>
                <a:srgbClr val="57719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42326" y="187156"/>
              <a:ext cx="2687585" cy="371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fridayLunch</a:t>
              </a:r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6690680" y="3162909"/>
            <a:ext cx="2772239" cy="746104"/>
            <a:chOff x="0" y="0"/>
            <a:chExt cx="2772237" cy="746103"/>
          </a:xfrm>
        </p:grpSpPr>
        <p:sp>
          <p:nvSpPr>
            <p:cNvPr id="115" name="Shape 115"/>
            <p:cNvSpPr/>
            <p:nvPr/>
          </p:nvSpPr>
          <p:spPr>
            <a:xfrm>
              <a:off x="0" y="0"/>
              <a:ext cx="2772238" cy="746104"/>
            </a:xfrm>
            <a:prstGeom prst="roundRect">
              <a:avLst>
                <a:gd name="adj" fmla="val 19369"/>
              </a:avLst>
            </a:prstGeom>
            <a:solidFill>
              <a:srgbClr val="FFFFFF"/>
            </a:solidFill>
            <a:ln w="25400" cap="flat">
              <a:solidFill>
                <a:srgbClr val="57719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2326" y="187156"/>
              <a:ext cx="2687586" cy="371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fridayDinner</a:t>
              </a:r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9733078" y="3162909"/>
            <a:ext cx="2772238" cy="746104"/>
            <a:chOff x="0" y="0"/>
            <a:chExt cx="2772236" cy="746103"/>
          </a:xfrm>
        </p:grpSpPr>
        <p:sp>
          <p:nvSpPr>
            <p:cNvPr id="118" name="Shape 118"/>
            <p:cNvSpPr/>
            <p:nvPr/>
          </p:nvSpPr>
          <p:spPr>
            <a:xfrm>
              <a:off x="0" y="0"/>
              <a:ext cx="2772237" cy="746104"/>
            </a:xfrm>
            <a:prstGeom prst="roundRect">
              <a:avLst>
                <a:gd name="adj" fmla="val 19369"/>
              </a:avLst>
            </a:prstGeom>
            <a:solidFill>
              <a:srgbClr val="FFFFFF"/>
            </a:solidFill>
            <a:ln w="25400" cap="flat">
              <a:solidFill>
                <a:srgbClr val="57719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42326" y="187156"/>
              <a:ext cx="2687585" cy="371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…</a:t>
              </a:r>
            </a:p>
          </p:txBody>
        </p:sp>
      </p:grpSp>
      <p:pic>
        <p:nvPicPr>
          <p:cNvPr id="121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171" y="5474397"/>
            <a:ext cx="6654802" cy="287020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 flipV="1">
            <a:off x="1835457" y="2302772"/>
            <a:ext cx="2998205" cy="863642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3" name="Shape 123"/>
          <p:cNvSpPr/>
          <p:nvPr/>
        </p:nvSpPr>
        <p:spPr>
          <a:xfrm flipV="1">
            <a:off x="4816932" y="2405834"/>
            <a:ext cx="753543" cy="753543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4" name="Shape 124"/>
          <p:cNvSpPr/>
          <p:nvPr/>
        </p:nvSpPr>
        <p:spPr>
          <a:xfrm flipH="1" flipV="1">
            <a:off x="7384657" y="2395922"/>
            <a:ext cx="753544" cy="753543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5" name="Shape 125"/>
          <p:cNvSpPr/>
          <p:nvPr/>
        </p:nvSpPr>
        <p:spPr>
          <a:xfrm flipH="1" flipV="1">
            <a:off x="8135518" y="2393295"/>
            <a:ext cx="2166906" cy="768870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6" name="Shape 126"/>
          <p:cNvSpPr/>
          <p:nvPr/>
        </p:nvSpPr>
        <p:spPr>
          <a:xfrm flipV="1">
            <a:off x="7671020" y="3935288"/>
            <a:ext cx="2" cy="1525534"/>
          </a:xfrm>
          <a:prstGeom prst="line">
            <a:avLst/>
          </a:prstGeom>
          <a:ln w="63500">
            <a:solidFill>
              <a:srgbClr val="FF2600"/>
            </a:solidFill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2"/>
          </p:nvPr>
        </p:nvSpPr>
        <p:spPr>
          <a:xfrm>
            <a:off x="6399426" y="9474199"/>
            <a:ext cx="213158" cy="299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8A5"/>
                </a:solidFill>
              </a:rPr>
            </a:fld>
          </a:p>
        </p:txBody>
      </p:sp>
      <p:pic>
        <p:nvPicPr>
          <p:cNvPr id="129" name="image8.png"/>
          <p:cNvPicPr/>
          <p:nvPr/>
        </p:nvPicPr>
        <p:blipFill>
          <a:blip r:embed="rId2">
            <a:extLst/>
          </a:blip>
          <a:srcRect l="0" t="0" r="0" b="79503"/>
          <a:stretch>
            <a:fillRect/>
          </a:stretch>
        </p:blipFill>
        <p:spPr>
          <a:xfrm>
            <a:off x="525869" y="6471532"/>
            <a:ext cx="11981304" cy="102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510370" y="6466021"/>
            <a:ext cx="11477346" cy="469532"/>
          </a:xfrm>
          <a:prstGeom prst="roundRect">
            <a:avLst>
              <a:gd name="adj" fmla="val 40573"/>
            </a:avLst>
          </a:prstGeom>
          <a:ln w="254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B765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4786912" y="8578528"/>
            <a:ext cx="345917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26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2600"/>
                </a:solidFill>
              </a:rPr>
              <a:t>311 + 170 = 481</a:t>
            </a:r>
          </a:p>
        </p:txBody>
      </p:sp>
      <p:pic>
        <p:nvPicPr>
          <p:cNvPr id="132" name="image8.png"/>
          <p:cNvPicPr/>
          <p:nvPr/>
        </p:nvPicPr>
        <p:blipFill>
          <a:blip r:embed="rId2">
            <a:extLst/>
          </a:blip>
          <a:srcRect l="0" t="82646" r="0" b="0"/>
          <a:stretch>
            <a:fillRect/>
          </a:stretch>
        </p:blipFill>
        <p:spPr>
          <a:xfrm>
            <a:off x="525869" y="7465997"/>
            <a:ext cx="11981304" cy="86397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510370" y="7443951"/>
            <a:ext cx="11477346" cy="469532"/>
          </a:xfrm>
          <a:prstGeom prst="roundRect">
            <a:avLst>
              <a:gd name="adj" fmla="val 40573"/>
            </a:avLst>
          </a:prstGeom>
          <a:ln w="254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B765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134" name="image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6833" y="634686"/>
            <a:ext cx="8519333" cy="5335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Num" sz="quarter" idx="2"/>
          </p:nvPr>
        </p:nvSpPr>
        <p:spPr>
          <a:xfrm>
            <a:off x="6399426" y="9474199"/>
            <a:ext cx="213158" cy="299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8A5"/>
                </a:solidFill>
              </a:rPr>
            </a:fld>
          </a:p>
        </p:txBody>
      </p:sp>
      <p:pic>
        <p:nvPicPr>
          <p:cNvPr id="137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260" y="1687409"/>
            <a:ext cx="3604595" cy="3604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4875" y="2576834"/>
            <a:ext cx="3604420" cy="240101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>
            <p:ph type="title"/>
          </p:nvPr>
        </p:nvSpPr>
        <p:spPr>
          <a:xfrm>
            <a:off x="761349" y="5784029"/>
            <a:ext cx="11482102" cy="2282162"/>
          </a:xfrm>
          <a:prstGeom prst="rect">
            <a:avLst/>
          </a:prstGeom>
        </p:spPr>
        <p:txBody>
          <a:bodyPr lIns="0" tIns="0" rIns="0" bIns="0"/>
          <a:lstStyle>
            <a:lvl1pPr algn="ctr"/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Demo: Calculating Total Calories with Xcode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1231900" y="241300"/>
            <a:ext cx="10541000" cy="26289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Issue: Motivation</a:t>
            </a:r>
          </a:p>
        </p:txBody>
      </p:sp>
      <p:pic>
        <p:nvPicPr>
          <p:cNvPr id="142" name="image1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950" y="2417266"/>
            <a:ext cx="4229100" cy="635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2012" y="7333560"/>
            <a:ext cx="5380488" cy="213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1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496" y="1982335"/>
            <a:ext cx="2246817" cy="400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4035795" y="266699"/>
            <a:ext cx="4933209" cy="1687374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Technology</a:t>
            </a:r>
          </a:p>
        </p:txBody>
      </p:sp>
      <p:pic>
        <p:nvPicPr>
          <p:cNvPr id="147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89" y="7482998"/>
            <a:ext cx="5768795" cy="1687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1903" y="1293266"/>
            <a:ext cx="5715003" cy="803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4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187" y="1975335"/>
            <a:ext cx="3251202" cy="3251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5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67210" y="3033166"/>
            <a:ext cx="3352804" cy="4559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4421335" y="165100"/>
            <a:ext cx="4162130" cy="1629172"/>
          </a:xfrm>
          <a:prstGeom prst="rect">
            <a:avLst/>
          </a:prstGeom>
        </p:spPr>
        <p:txBody>
          <a:bodyPr/>
          <a:lstStyle>
            <a:lvl1pPr defTabSz="578358">
              <a:defRPr sz="71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100">
                <a:solidFill>
                  <a:srgbClr val="DEDEDE"/>
                </a:solidFill>
              </a:rPr>
              <a:t>Questions</a:t>
            </a:r>
          </a:p>
        </p:txBody>
      </p:sp>
      <p:pic>
        <p:nvPicPr>
          <p:cNvPr id="153" name="image6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754" y="690829"/>
            <a:ext cx="2662292" cy="264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7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1056" y="454154"/>
            <a:ext cx="4461661" cy="3114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8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5767" y="3681788"/>
            <a:ext cx="6433035" cy="5496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9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0497" y="3428015"/>
            <a:ext cx="5946727" cy="2922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10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8331" y="6374034"/>
            <a:ext cx="5511059" cy="3127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AB7655"/>
      </a:dk1>
      <a:lt1>
        <a:srgbClr val="568AAB"/>
      </a:lt1>
      <a:dk2>
        <a:srgbClr val="A7A7A7"/>
      </a:dk2>
      <a:lt2>
        <a:srgbClr val="535353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B7655"/>
        </a:solidFill>
        <a:ln w="25400" cap="flat">
          <a:solidFill>
            <a:srgbClr val="577198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68AA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68AA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B7655"/>
        </a:solidFill>
        <a:ln w="25400" cap="flat">
          <a:solidFill>
            <a:srgbClr val="577198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68AA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68AA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